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0" r:id="rId5"/>
    <p:sldId id="258" r:id="rId6"/>
    <p:sldId id="267" r:id="rId7"/>
    <p:sldId id="259" r:id="rId8"/>
    <p:sldId id="265" r:id="rId9"/>
    <p:sldId id="261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A4A40-85C1-4EE7-B81C-F329C0D1558D}" type="datetimeFigureOut">
              <a:rPr lang="ru-RU" smtClean="0"/>
              <a:t>02.04.2014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7935-09A2-4089-8459-D2255CFF42D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A4A40-85C1-4EE7-B81C-F329C0D1558D}" type="datetimeFigureOut">
              <a:rPr lang="ru-RU" smtClean="0"/>
              <a:t>02.04.2014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7935-09A2-4089-8459-D2255CFF4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A4A40-85C1-4EE7-B81C-F329C0D1558D}" type="datetimeFigureOut">
              <a:rPr lang="ru-RU" smtClean="0"/>
              <a:t>02.04.2014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7935-09A2-4089-8459-D2255CFF4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A4A40-85C1-4EE7-B81C-F329C0D1558D}" type="datetimeFigureOut">
              <a:rPr lang="ru-RU" smtClean="0"/>
              <a:t>02.04.2014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7935-09A2-4089-8459-D2255CFF4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A4A40-85C1-4EE7-B81C-F329C0D1558D}" type="datetimeFigureOut">
              <a:rPr lang="ru-RU" smtClean="0"/>
              <a:t>02.04.2014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5497935-09A2-4089-8459-D2255CFF42D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A4A40-85C1-4EE7-B81C-F329C0D1558D}" type="datetimeFigureOut">
              <a:rPr lang="ru-RU" smtClean="0"/>
              <a:t>02.04.2014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7935-09A2-4089-8459-D2255CFF4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A4A40-85C1-4EE7-B81C-F329C0D1558D}" type="datetimeFigureOut">
              <a:rPr lang="ru-RU" smtClean="0"/>
              <a:t>02.04.2014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7935-09A2-4089-8459-D2255CFF4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A4A40-85C1-4EE7-B81C-F329C0D1558D}" type="datetimeFigureOut">
              <a:rPr lang="ru-RU" smtClean="0"/>
              <a:t>02.04.2014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7935-09A2-4089-8459-D2255CFF4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A4A40-85C1-4EE7-B81C-F329C0D1558D}" type="datetimeFigureOut">
              <a:rPr lang="ru-RU" smtClean="0"/>
              <a:t>02.04.2014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7935-09A2-4089-8459-D2255CFF4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A4A40-85C1-4EE7-B81C-F329C0D1558D}" type="datetimeFigureOut">
              <a:rPr lang="ru-RU" smtClean="0"/>
              <a:t>02.04.2014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7935-09A2-4089-8459-D2255CFF4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A4A40-85C1-4EE7-B81C-F329C0D1558D}" type="datetimeFigureOut">
              <a:rPr lang="ru-RU" smtClean="0"/>
              <a:t>02.04.2014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97935-09A2-4089-8459-D2255CFF42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95A4A40-85C1-4EE7-B81C-F329C0D1558D}" type="datetimeFigureOut">
              <a:rPr lang="ru-RU" smtClean="0"/>
              <a:t>02.04.2014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5497935-09A2-4089-8459-D2255CFF42D9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857364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ФЕДЕРАЛЬНЫЙ ЗАКОН</a:t>
            </a:r>
            <a:r>
              <a:rPr lang="en-US" dirty="0" smtClean="0">
                <a:solidFill>
                  <a:srgbClr val="002060"/>
                </a:solidFill>
              </a:rPr>
              <a:t>  </a:t>
            </a:r>
            <a:r>
              <a:rPr lang="ru-RU" dirty="0" smtClean="0">
                <a:solidFill>
                  <a:srgbClr val="002060"/>
                </a:solidFill>
              </a:rPr>
              <a:t>№</a:t>
            </a:r>
            <a:r>
              <a:rPr lang="en-US" dirty="0" smtClean="0">
                <a:solidFill>
                  <a:srgbClr val="002060"/>
                </a:solidFill>
              </a:rPr>
              <a:t>120-</a:t>
            </a:r>
            <a:r>
              <a:rPr lang="ru-RU" dirty="0" smtClean="0">
                <a:solidFill>
                  <a:srgbClr val="002060"/>
                </a:solidFill>
              </a:rPr>
              <a:t>ФЗ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ОБ ОСНОВАХ СИСТЕМЫ ПРОФИЛАКТИКИ БЕЗНАДЗОРНОСТИ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И ПРАВОНАРУШЕНИЙ </a:t>
            </a:r>
            <a:r>
              <a:rPr lang="ru-RU" sz="3600" dirty="0" smtClean="0">
                <a:solidFill>
                  <a:srgbClr val="002060"/>
                </a:solidFill>
              </a:rPr>
              <a:t>НЕСОВЕРШЕННОЛЕТНИХ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714752"/>
            <a:ext cx="6400800" cy="175260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ea typeface="Times New Roman"/>
              </a:rPr>
              <a:t>24 июня 1999 года N 120-ФЗ</a:t>
            </a:r>
            <a:endParaRPr lang="ru-RU" sz="2000" b="1" dirty="0" smtClean="0">
              <a:ea typeface="Times New Roman"/>
            </a:endParaRPr>
          </a:p>
          <a:p>
            <a:pPr algn="r"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ea typeface="Times New Roman"/>
              </a:rPr>
              <a:t>Принят </a:t>
            </a:r>
            <a:endParaRPr lang="ru-RU" sz="2000" b="1" dirty="0" smtClean="0">
              <a:ea typeface="Times New Roman"/>
            </a:endParaRPr>
          </a:p>
          <a:p>
            <a:pPr algn="r"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ea typeface="Times New Roman"/>
              </a:rPr>
              <a:t>Государственной Думой</a:t>
            </a:r>
            <a:endParaRPr lang="ru-RU" sz="2000" b="1" dirty="0" smtClean="0">
              <a:ea typeface="Times New Roman"/>
            </a:endParaRPr>
          </a:p>
          <a:p>
            <a:pPr algn="r"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ea typeface="Times New Roman"/>
              </a:rPr>
              <a:t>21 мая 1999 года</a:t>
            </a:r>
            <a:endParaRPr lang="ru-RU" sz="2000" b="1" dirty="0" smtClean="0">
              <a:ea typeface="Times New Roman"/>
            </a:endParaRPr>
          </a:p>
          <a:p>
            <a:pPr algn="r"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ea typeface="Times New Roman"/>
              </a:rPr>
              <a:t> </a:t>
            </a:r>
            <a:endParaRPr lang="ru-RU" sz="2000" b="1" dirty="0" smtClean="0">
              <a:ea typeface="Times New Roman"/>
            </a:endParaRPr>
          </a:p>
          <a:p>
            <a:pPr algn="r"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ea typeface="Times New Roman"/>
              </a:rPr>
              <a:t>Одобрен</a:t>
            </a:r>
            <a:endParaRPr lang="ru-RU" sz="2000" b="1" dirty="0" smtClean="0">
              <a:ea typeface="Times New Roman"/>
            </a:endParaRPr>
          </a:p>
          <a:p>
            <a:pPr algn="r"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ea typeface="Times New Roman"/>
              </a:rPr>
              <a:t>Советом Федерации</a:t>
            </a:r>
            <a:endParaRPr lang="ru-RU" sz="2000" b="1" dirty="0" smtClean="0">
              <a:ea typeface="Times New Roman"/>
            </a:endParaRPr>
          </a:p>
          <a:p>
            <a:pPr algn="r"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ea typeface="Times New Roman"/>
              </a:rPr>
              <a:t>9 июня 1999 года</a:t>
            </a:r>
            <a:endParaRPr lang="ru-RU" sz="2000" b="1" dirty="0" smtClean="0">
              <a:ea typeface="Times New Roman"/>
            </a:endParaRP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endParaRPr lang="ru-RU" dirty="0" smtClean="0"/>
          </a:p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1245"/>
                <a:gridCol w="922755"/>
              </a:tblGrid>
              <a:tr h="10359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безнадзорный - несовершеннолетний, контроль за поведением которого отсутствует вследствие неисполнения или ненадлежащего исполнения обязанностей по его воспитанию, обучению и (или) содержанию;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smtClean="0">
                          <a:solidFill>
                            <a:srgbClr val="002060"/>
                          </a:solidFill>
                        </a:rPr>
                        <a:t>КДН, ПДН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659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беспризорный - безнадзорный, не имеющий места жительства и (или) места пребывания;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КДН, ПДН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332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несовершеннолетний, совершающий антиобщественные действия - </a:t>
                      </a:r>
                      <a:r>
                        <a:rPr lang="ru-RU" b="1" dirty="0" err="1" smtClean="0">
                          <a:solidFill>
                            <a:srgbClr val="002060"/>
                          </a:solidFill>
                        </a:rPr>
                        <a:t>действия</a:t>
                      </a: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, выражающиеся в систематическом употреблении наркотических средств, психотропных и (или) одурманивающих веществ, алкогольной и спиртосодержащей продукции, занятии проституцией, бродяжничеством или попрошайничеством, а также иные действия, нарушающие права и законные интересы других лиц;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КДН, ПДН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332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семья, находящаяся в социально опасном положении, - семья, имеющая детей, находящихся в социально опасном положении, а также семья, где родители или иные законные представители несовершеннолетних не исполняют своих обязанностей по их воспитанию, обучению и (или) содержанию и (или) отрицательно влияют на их поведение либо жестоко обращаются с ними;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КДН</a:t>
                      </a:r>
                    </a:p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МСРК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4895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несовершеннолетний, находящийся в социально опасном положении, - лицо, которое вследствие безнадзорности или беспризорности находится в обстановке, представляющей опасность для его жизни или здоровья, либо совершает правонарушение или антиобщественные действия;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КДН</a:t>
                      </a:r>
                    </a:p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МСРК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Основные понятия: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8929718" cy="4709160"/>
          </a:xfrm>
        </p:spPr>
        <p:txBody>
          <a:bodyPr>
            <a:noAutofit/>
          </a:bodyPr>
          <a:lstStyle/>
          <a:p>
            <a:pPr algn="just"/>
            <a:r>
              <a:rPr lang="ru-RU" sz="1900" dirty="0" smtClean="0"/>
              <a:t>несовершеннолетний - лицо, не достигшее возраста восемнадцати лет;</a:t>
            </a:r>
          </a:p>
          <a:p>
            <a:pPr algn="just"/>
            <a:r>
              <a:rPr lang="ru-RU" sz="1900" dirty="0" smtClean="0"/>
              <a:t>безнадзорный - несовершеннолетний, контроль за поведением которого отсутствует вследствие неисполнения или ненадлежащего исполнения обязанностей по его воспитанию, обучению и (или) </a:t>
            </a:r>
            <a:r>
              <a:rPr lang="ru-RU" sz="1900" dirty="0" smtClean="0"/>
              <a:t>содержанию;</a:t>
            </a:r>
            <a:endParaRPr lang="ru-RU" sz="1900" dirty="0" smtClean="0"/>
          </a:p>
          <a:p>
            <a:pPr algn="just"/>
            <a:r>
              <a:rPr lang="ru-RU" sz="1900" dirty="0" smtClean="0"/>
              <a:t>беспризорный - безнадзорный, не имеющий места жительства и (или) места пребывания;</a:t>
            </a:r>
          </a:p>
          <a:p>
            <a:pPr algn="just"/>
            <a:r>
              <a:rPr lang="ru-RU" sz="1900" dirty="0" smtClean="0"/>
              <a:t>антиобщественные </a:t>
            </a:r>
            <a:r>
              <a:rPr lang="ru-RU" sz="1900" dirty="0" smtClean="0"/>
              <a:t>действия - </a:t>
            </a:r>
            <a:r>
              <a:rPr lang="ru-RU" sz="1900" dirty="0" err="1" smtClean="0"/>
              <a:t>действия</a:t>
            </a:r>
            <a:r>
              <a:rPr lang="ru-RU" sz="1900" dirty="0" smtClean="0"/>
              <a:t> несовершеннолетнего, выражающиеся в систематическом употреблении наркотических средств, психотропных и (или) одурманивающих веществ, алкогольной и спиртосодержащей продукции, </a:t>
            </a:r>
            <a:r>
              <a:rPr lang="ru-RU" sz="1900" dirty="0" smtClean="0"/>
              <a:t>занятии </a:t>
            </a:r>
            <a:r>
              <a:rPr lang="ru-RU" sz="1900" dirty="0" smtClean="0"/>
              <a:t>проституцией, бродяжничеством или попрошайничеством, а также иные действия, нарушающие права и законные интересы других лиц</a:t>
            </a:r>
            <a:r>
              <a:rPr lang="ru-RU" sz="1900" dirty="0" smtClean="0"/>
              <a:t>;</a:t>
            </a:r>
          </a:p>
          <a:p>
            <a:pPr algn="just"/>
            <a:r>
              <a:rPr lang="ru-RU" sz="1900" dirty="0" smtClean="0"/>
              <a:t>профилактика безнадзорности и правонарушений несовершеннолетних - система социальных, правовых, педагогических и иных мер, направленных на выявление и устранение причин и условий, способствующих безнадзорности, беспризорности, правонарушениям и антиобщественным действиям несовершеннолетних, осуществляемых в совокупности с индивидуальной профилактической работой с несовершеннолетними и семьями, находящимися в социально опасном положении;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8929718" cy="4709160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несовершеннолетний, находящийся в социально опасном положении, - лицо, которое вследствие безнадзорности или беспризорности находится в обстановке, представляющей опасность для его жизни или здоровья, либо совершает правонарушение или антиобщественные действия;</a:t>
            </a:r>
          </a:p>
          <a:p>
            <a:pPr algn="just"/>
            <a:r>
              <a:rPr lang="ru-RU" sz="2000" dirty="0" smtClean="0"/>
              <a:t>семья</a:t>
            </a:r>
            <a:r>
              <a:rPr lang="ru-RU" sz="2000" dirty="0" smtClean="0"/>
              <a:t>, находящаяся в социально опасном положении, - семья, имеющая детей, находящихся в социально опасном положении, а также семья, где родители или иные законные представители несовершеннолетних не исполняют своих обязанностей по их воспитанию, обучению и (или) содержанию и (или) отрицательно влияют на их поведение либо жестоко обращаются с ними;</a:t>
            </a:r>
          </a:p>
          <a:p>
            <a:pPr algn="just"/>
            <a:r>
              <a:rPr lang="ru-RU" sz="2000" dirty="0" smtClean="0"/>
              <a:t>индивидуальная профилактическая работа - деятельность по своевременному выявлению несовершеннолетних и семей, находящихся в социально опасном положении, а также по их социально-педагогической реабилитации и (или) предупреждению совершения ими правонарушений и антиобщественных действий;</a:t>
            </a:r>
          </a:p>
          <a:p>
            <a:pPr algn="just"/>
            <a:endParaRPr lang="ru-RU" sz="2000" dirty="0" smtClean="0"/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-71462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none" spc="0" normalizeH="0" baseline="0" noProof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Основные понятия:</a:t>
            </a:r>
            <a:endParaRPr kumimoji="0" lang="ru-RU" sz="4100" b="1" i="0" u="none" strike="noStrike" kern="1200" cap="none" spc="0" normalizeH="0" baseline="0" noProof="0" dirty="0">
              <a:ln w="6350">
                <a:noFill/>
              </a:ln>
              <a:solidFill>
                <a:srgbClr val="00206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ea typeface="Times New Roman"/>
              </a:rPr>
              <a:t>Основные задачи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8929718" cy="5286412"/>
          </a:xfrm>
        </p:spPr>
        <p:txBody>
          <a:bodyPr>
            <a:normAutofit fontScale="92500" lnSpcReduction="10000"/>
          </a:bodyPr>
          <a:lstStyle/>
          <a:p>
            <a:pPr marL="396000" indent="342900">
              <a:spcBef>
                <a:spcPts val="1200"/>
              </a:spcBef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a typeface="Times New Roman"/>
              </a:rPr>
              <a:t>предупреждение </a:t>
            </a:r>
            <a:r>
              <a:rPr lang="ru-RU" dirty="0" smtClean="0">
                <a:solidFill>
                  <a:srgbClr val="000000"/>
                </a:solidFill>
                <a:ea typeface="Times New Roman"/>
              </a:rPr>
              <a:t>безнадзорности, беспризорности, правонарушений и антиобщественных действий несовершеннолетних, выявление и устранение причин и условий, способствующих этому;</a:t>
            </a:r>
            <a:endParaRPr lang="ru-RU" dirty="0" smtClean="0">
              <a:ea typeface="Times New Roman"/>
            </a:endParaRPr>
          </a:p>
          <a:p>
            <a:pPr marL="396000" indent="342900">
              <a:spcBef>
                <a:spcPts val="1200"/>
              </a:spcBef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a typeface="Times New Roman"/>
              </a:rPr>
              <a:t>обеспечение защиты прав и законных интересов несовершеннолетних;</a:t>
            </a:r>
            <a:endParaRPr lang="ru-RU" dirty="0" smtClean="0">
              <a:ea typeface="Times New Roman"/>
            </a:endParaRPr>
          </a:p>
          <a:p>
            <a:pPr marL="396000" indent="342900">
              <a:spcBef>
                <a:spcPts val="1200"/>
              </a:spcBef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a typeface="Times New Roman"/>
              </a:rPr>
              <a:t>социально-педагогическая реабилитация несовершеннолетних, находящихся в социально опасном положении;</a:t>
            </a:r>
            <a:endParaRPr lang="ru-RU" dirty="0" smtClean="0">
              <a:ea typeface="Times New Roman"/>
            </a:endParaRPr>
          </a:p>
          <a:p>
            <a:pPr marL="396000" indent="342900">
              <a:spcBef>
                <a:spcPts val="1200"/>
              </a:spcBef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a typeface="Times New Roman"/>
              </a:rPr>
              <a:t>выявление и пресечение случаев вовлечения несовершеннолетних в совершение преступлений и антиобщественных действий.</a:t>
            </a:r>
            <a:endParaRPr lang="ru-RU" dirty="0" smtClean="0">
              <a:ea typeface="Times New Roman"/>
            </a:endParaRPr>
          </a:p>
          <a:p>
            <a:pPr marL="396000">
              <a:spcBef>
                <a:spcPts val="1200"/>
              </a:spcBef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Категории лиц, в отношении которых проводится индивидуальная профилактическая работа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8929718" cy="5043510"/>
          </a:xfrm>
        </p:spPr>
        <p:txBody>
          <a:bodyPr>
            <a:noAutofit/>
          </a:bodyPr>
          <a:lstStyle/>
          <a:p>
            <a:pPr marL="0" indent="449263" algn="just">
              <a:lnSpc>
                <a:spcPct val="90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ea typeface="Times New Roman"/>
              </a:rPr>
              <a:t>1) безнадзорных или беспризорных;</a:t>
            </a:r>
            <a:endParaRPr lang="ru-RU" sz="2000" dirty="0" smtClean="0">
              <a:ea typeface="Times New Roman"/>
            </a:endParaRPr>
          </a:p>
          <a:p>
            <a:pPr marL="0" indent="449263" algn="just">
              <a:lnSpc>
                <a:spcPct val="90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ea typeface="Times New Roman"/>
              </a:rPr>
              <a:t>2) занимающихся бродяжничеством или попрошайничеством;</a:t>
            </a:r>
            <a:endParaRPr lang="ru-RU" sz="2000" dirty="0" smtClean="0">
              <a:ea typeface="Times New Roman"/>
            </a:endParaRPr>
          </a:p>
          <a:p>
            <a:pPr marL="0" indent="449263" algn="just">
              <a:lnSpc>
                <a:spcPct val="90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ea typeface="Times New Roman"/>
              </a:rPr>
              <a:t>3) содержащихся в социально-реабилитационных центрах для несовершеннолетних, социальных 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</a:rPr>
              <a:t>приютах;</a:t>
            </a:r>
            <a:endParaRPr lang="ru-RU" sz="2000" dirty="0" smtClean="0">
              <a:ea typeface="Times New Roman"/>
            </a:endParaRPr>
          </a:p>
          <a:p>
            <a:pPr marL="0" indent="449263" algn="just">
              <a:lnSpc>
                <a:spcPct val="90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ea typeface="Times New Roman"/>
              </a:rPr>
              <a:t>4) употребляющих наркотические средства или психотропные вещества без назначения врача либо употребляющих одурманивающие вещества, алкогольную и спиртосодержащую 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</a:rPr>
              <a:t>продукцию;</a:t>
            </a:r>
            <a:endParaRPr lang="ru-RU" sz="2000" dirty="0" smtClean="0">
              <a:ea typeface="Times New Roman"/>
            </a:endParaRPr>
          </a:p>
          <a:p>
            <a:pPr marL="0" indent="449263" algn="just">
              <a:lnSpc>
                <a:spcPct val="90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ea typeface="Times New Roman"/>
              </a:rPr>
              <a:t>5) совершивших 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</a:rPr>
              <a:t>правонарушение, повлекшее применение меры административного взыскания;</a:t>
            </a:r>
            <a:endParaRPr lang="ru-RU" sz="2000" dirty="0" smtClean="0">
              <a:ea typeface="Times New Roman"/>
            </a:endParaRPr>
          </a:p>
          <a:p>
            <a:pPr marL="0" indent="449263" algn="just">
              <a:lnSpc>
                <a:spcPct val="90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ea typeface="Times New Roman"/>
              </a:rPr>
              <a:t>6) совершивших правонарушение до достижения возраста, с которого наступает административная ответственность;</a:t>
            </a:r>
            <a:endParaRPr lang="ru-RU" sz="2000" dirty="0" smtClean="0">
              <a:ea typeface="Times New Roman"/>
            </a:endParaRPr>
          </a:p>
          <a:p>
            <a:pPr marL="0" indent="449263" algn="just">
              <a:lnSpc>
                <a:spcPct val="90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ea typeface="Times New Roman"/>
              </a:rPr>
              <a:t>7) освобожденных от уголовной ответственности вследствие акта об амнистии или в связи с изменением обстановки, а также в случаях, когда признано, что исправление несовершеннолетнего может быть достигнуто путем применения принудительных мер воспитательного воздействия;</a:t>
            </a:r>
            <a:endParaRPr lang="ru-RU" sz="2000" dirty="0" smtClean="0">
              <a:ea typeface="Times New Roman"/>
            </a:endParaRPr>
          </a:p>
          <a:p>
            <a:pPr marL="0" indent="449263" algn="just">
              <a:lnSpc>
                <a:spcPct val="90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ea typeface="Times New Roman"/>
              </a:rPr>
              <a:t>8) совершивших общественно опасное деяние и не подлежащих уголовной ответственности в связи с </a:t>
            </a:r>
            <a:r>
              <a:rPr lang="ru-RU" sz="2000" dirty="0" err="1" smtClean="0">
                <a:solidFill>
                  <a:srgbClr val="000000"/>
                </a:solidFill>
                <a:ea typeface="Times New Roman"/>
              </a:rPr>
              <a:t>недостижением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</a:rPr>
              <a:t> возраста, с которого наступает уголовная </a:t>
            </a:r>
            <a:r>
              <a:rPr lang="ru-RU" sz="2000" dirty="0" smtClean="0">
                <a:solidFill>
                  <a:srgbClr val="000000"/>
                </a:solidFill>
                <a:ea typeface="Times New Roman"/>
              </a:rPr>
              <a:t>ответственность;</a:t>
            </a:r>
            <a:endParaRPr lang="ru-RU" sz="2000" dirty="0" smtClean="0">
              <a:ea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Категории лиц, в отношении которых проводится индивидуальная профилактическая работа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715436" cy="5715016"/>
          </a:xfrm>
        </p:spPr>
        <p:txBody>
          <a:bodyPr>
            <a:noAutofit/>
          </a:bodyPr>
          <a:lstStyle/>
          <a:p>
            <a:pPr marL="0" indent="449263" algn="just">
              <a:buNone/>
            </a:pPr>
            <a:r>
              <a:rPr lang="ru-RU" sz="1900" dirty="0" smtClean="0">
                <a:solidFill>
                  <a:srgbClr val="000000"/>
                </a:solidFill>
                <a:ea typeface="Times New Roman"/>
              </a:rPr>
              <a:t>9) обвиняемых или подозреваемых в совершении преступлений, в отношении которых избраны меры пресечения, не связанные с заключением под стражу;</a:t>
            </a:r>
            <a:endParaRPr lang="ru-RU" sz="1900" dirty="0" smtClean="0">
              <a:ea typeface="Times New Roman"/>
            </a:endParaRPr>
          </a:p>
          <a:p>
            <a:pPr marL="0" indent="449263" algn="just">
              <a:buNone/>
            </a:pPr>
            <a:r>
              <a:rPr lang="ru-RU" sz="1900" dirty="0" smtClean="0">
                <a:solidFill>
                  <a:srgbClr val="000000"/>
                </a:solidFill>
                <a:ea typeface="Times New Roman"/>
              </a:rPr>
              <a:t>10</a:t>
            </a:r>
            <a:r>
              <a:rPr lang="ru-RU" sz="1900" dirty="0" smtClean="0">
                <a:solidFill>
                  <a:srgbClr val="000000"/>
                </a:solidFill>
                <a:ea typeface="Times New Roman"/>
              </a:rPr>
              <a:t>) условно-досрочно освобожденных от отбывания наказания, освобожденных от наказания вследствие акта об амнистии или в связи с помилованием;</a:t>
            </a:r>
            <a:endParaRPr lang="ru-RU" sz="1900" dirty="0" smtClean="0">
              <a:ea typeface="Times New Roman"/>
            </a:endParaRPr>
          </a:p>
          <a:p>
            <a:pPr marL="0" indent="449263" algn="just">
              <a:spcAft>
                <a:spcPts val="0"/>
              </a:spcAft>
              <a:buNone/>
            </a:pPr>
            <a:r>
              <a:rPr lang="ru-RU" sz="1900" dirty="0" smtClean="0">
                <a:solidFill>
                  <a:srgbClr val="000000"/>
                </a:solidFill>
                <a:ea typeface="Times New Roman"/>
              </a:rPr>
              <a:t>11</a:t>
            </a:r>
            <a:r>
              <a:rPr lang="ru-RU" sz="1900" dirty="0" smtClean="0">
                <a:solidFill>
                  <a:srgbClr val="000000"/>
                </a:solidFill>
                <a:ea typeface="Times New Roman"/>
              </a:rPr>
              <a:t>) получивших отсрочку отбывания наказания </a:t>
            </a:r>
            <a:r>
              <a:rPr lang="ru-RU" sz="1900" dirty="0" smtClean="0">
                <a:solidFill>
                  <a:srgbClr val="000000"/>
                </a:solidFill>
                <a:ea typeface="Times New Roman"/>
              </a:rPr>
              <a:t>или </a:t>
            </a:r>
            <a:r>
              <a:rPr lang="ru-RU" sz="1900" dirty="0" smtClean="0">
                <a:solidFill>
                  <a:srgbClr val="000000"/>
                </a:solidFill>
                <a:ea typeface="Times New Roman"/>
              </a:rPr>
              <a:t>исполнения приговора;</a:t>
            </a:r>
            <a:endParaRPr lang="ru-RU" sz="1900" dirty="0" smtClean="0">
              <a:ea typeface="Times New Roman"/>
            </a:endParaRPr>
          </a:p>
          <a:p>
            <a:pPr marL="0" indent="449263" algn="just">
              <a:spcAft>
                <a:spcPts val="0"/>
              </a:spcAft>
              <a:buNone/>
            </a:pPr>
            <a:r>
              <a:rPr lang="ru-RU" sz="1900" dirty="0" smtClean="0">
                <a:solidFill>
                  <a:srgbClr val="000000"/>
                </a:solidFill>
                <a:ea typeface="Times New Roman"/>
              </a:rPr>
              <a:t>12) освобожденных из учреждений уголовно-исполнительной системы, вернувшихся из специальных учебно-воспитательных учреждений закрытого </a:t>
            </a:r>
            <a:r>
              <a:rPr lang="ru-RU" sz="1900" dirty="0" smtClean="0">
                <a:solidFill>
                  <a:srgbClr val="000000"/>
                </a:solidFill>
                <a:ea typeface="Times New Roman"/>
              </a:rPr>
              <a:t>типа;</a:t>
            </a:r>
            <a:endParaRPr lang="ru-RU" sz="1900" dirty="0" smtClean="0">
              <a:ea typeface="Times New Roman"/>
            </a:endParaRPr>
          </a:p>
          <a:p>
            <a:pPr marL="0" indent="449263" algn="just">
              <a:spcAft>
                <a:spcPts val="0"/>
              </a:spcAft>
              <a:buNone/>
            </a:pPr>
            <a:r>
              <a:rPr lang="ru-RU" sz="1900" dirty="0" smtClean="0">
                <a:solidFill>
                  <a:srgbClr val="000000"/>
                </a:solidFill>
                <a:ea typeface="Times New Roman"/>
              </a:rPr>
              <a:t>13) осужденных за совершение преступления небольшой или средней тяжести и освобожденных судом от наказания с применением принудительных мер воспитательного воздействия;</a:t>
            </a:r>
            <a:endParaRPr lang="ru-RU" sz="1900" dirty="0" smtClean="0">
              <a:ea typeface="Times New Roman"/>
            </a:endParaRPr>
          </a:p>
          <a:p>
            <a:pPr marL="0" indent="449263" algn="just">
              <a:spcAft>
                <a:spcPts val="0"/>
              </a:spcAft>
              <a:buNone/>
            </a:pPr>
            <a:r>
              <a:rPr lang="ru-RU" sz="1900" dirty="0" smtClean="0">
                <a:solidFill>
                  <a:srgbClr val="000000"/>
                </a:solidFill>
                <a:ea typeface="Times New Roman"/>
              </a:rPr>
              <a:t>14) осужденных условно, осужденных к обязательным работам, исправительным работам или иным мерам наказания, не связанным с лишением свободы.</a:t>
            </a:r>
            <a:endParaRPr lang="ru-RU" sz="1900" dirty="0" smtClean="0">
              <a:ea typeface="Times New Roman"/>
            </a:endParaRPr>
          </a:p>
          <a:p>
            <a:pPr marL="0" indent="449263">
              <a:buNone/>
            </a:pPr>
            <a:r>
              <a:rPr lang="ru-RU" sz="1900" dirty="0" smtClean="0">
                <a:solidFill>
                  <a:srgbClr val="000000"/>
                </a:solidFill>
                <a:ea typeface="Times New Roman"/>
              </a:rPr>
              <a:t>15)  родителей </a:t>
            </a:r>
            <a:r>
              <a:rPr lang="ru-RU" sz="1900" dirty="0" smtClean="0">
                <a:solidFill>
                  <a:srgbClr val="000000"/>
                </a:solidFill>
                <a:ea typeface="Times New Roman"/>
              </a:rPr>
              <a:t>или иных законных представителей несовершеннолетних, если они не исполняют своих обязанностей по их воспитанию, обучению и (или) содержанию и (или) отрицательно влияют на их поведение либо жестоко обращаются с ними.</a:t>
            </a:r>
            <a:endParaRPr lang="ru-RU" sz="1900" dirty="0" smtClean="0">
              <a:ea typeface="Times New Roman"/>
            </a:endParaRPr>
          </a:p>
          <a:p>
            <a:endParaRPr lang="ru-RU" sz="1900" dirty="0" smtClean="0"/>
          </a:p>
          <a:p>
            <a:endParaRPr lang="ru-RU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Основания проведения индивидуальной профилактической работы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8929718" cy="4709160"/>
          </a:xfrm>
        </p:spPr>
        <p:txBody>
          <a:bodyPr>
            <a:noAutofit/>
          </a:bodyPr>
          <a:lstStyle/>
          <a:p>
            <a:pPr indent="342900" algn="just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a typeface="Times New Roman"/>
              </a:rPr>
              <a:t>заявление несовершеннолетнего либо его родителей или </a:t>
            </a:r>
            <a:r>
              <a:rPr lang="ru-RU" sz="2400" dirty="0" smtClean="0">
                <a:solidFill>
                  <a:srgbClr val="000000"/>
                </a:solidFill>
                <a:ea typeface="Times New Roman"/>
              </a:rPr>
              <a:t>законных </a:t>
            </a:r>
            <a:r>
              <a:rPr lang="ru-RU" sz="2400" dirty="0" smtClean="0">
                <a:solidFill>
                  <a:srgbClr val="000000"/>
                </a:solidFill>
                <a:ea typeface="Times New Roman"/>
              </a:rPr>
              <a:t>представителей об оказании им помощи по вопросам, входящим в компетенцию </a:t>
            </a:r>
            <a:r>
              <a:rPr lang="ru-RU" sz="2400" dirty="0" smtClean="0">
                <a:solidFill>
                  <a:srgbClr val="000000"/>
                </a:solidFill>
                <a:ea typeface="Times New Roman"/>
              </a:rPr>
              <a:t>учреждений образования;</a:t>
            </a:r>
            <a:endParaRPr lang="ru-RU" sz="2400" dirty="0" smtClean="0">
              <a:ea typeface="Times New Roman"/>
            </a:endParaRPr>
          </a:p>
          <a:p>
            <a:pPr indent="342900" algn="just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a typeface="Times New Roman"/>
              </a:rPr>
              <a:t>2) приговор, определение или постановление суда;</a:t>
            </a:r>
            <a:endParaRPr lang="ru-RU" sz="2400" dirty="0" smtClean="0">
              <a:ea typeface="Times New Roman"/>
            </a:endParaRPr>
          </a:p>
          <a:p>
            <a:pPr indent="342900" algn="just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a typeface="Times New Roman"/>
              </a:rPr>
              <a:t>3) постановление комиссии по делам несовершеннолетних и защите их прав, прокурора, следователя, органа дознания или начальника органа внутренних дел;</a:t>
            </a:r>
            <a:endParaRPr lang="ru-RU" sz="2400" dirty="0" smtClean="0">
              <a:ea typeface="Times New Roman"/>
            </a:endParaRPr>
          </a:p>
          <a:p>
            <a:pPr indent="342900" algn="just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a typeface="Times New Roman"/>
              </a:rPr>
              <a:t>4) документы, определенные настоящим Федеральным законом как основания помещения несовершеннолетних в учреждения системы профилактики безнадзорности и правонарушений несовершеннолетних;</a:t>
            </a:r>
            <a:endParaRPr lang="ru-RU" sz="2400" dirty="0" smtClean="0">
              <a:ea typeface="Times New Roman"/>
            </a:endParaRPr>
          </a:p>
          <a:p>
            <a:pPr indent="342900" algn="just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ea typeface="Times New Roman"/>
              </a:rPr>
              <a:t>5) заключение, утвержденное руководителем органа или учреждения системы профилактики безнадзорности и правонарушений несовершеннолетних, по результатам проведенной проверки жалоб, заявлений или других сообщений.</a:t>
            </a:r>
            <a:endParaRPr lang="ru-RU" sz="2400" dirty="0" smtClean="0">
              <a:ea typeface="Times New Roman"/>
            </a:endParaRPr>
          </a:p>
          <a:p>
            <a:pPr>
              <a:lnSpc>
                <a:spcPct val="80000"/>
              </a:lnSpc>
              <a:spcBef>
                <a:spcPts val="1200"/>
              </a:spcBef>
            </a:pP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</a:rPr>
              <a:t>Сроки проведения индивидуальной профилактической работы</a:t>
            </a:r>
            <a:b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715436" cy="4709160"/>
          </a:xfrm>
        </p:spPr>
        <p:txBody>
          <a:bodyPr>
            <a:normAutofit lnSpcReduction="10000"/>
          </a:bodyPr>
          <a:lstStyle/>
          <a:p>
            <a:pPr marL="90488" indent="0" algn="just">
              <a:buNone/>
            </a:pPr>
            <a:r>
              <a:rPr lang="ru-RU" dirty="0" smtClean="0">
                <a:solidFill>
                  <a:srgbClr val="000000"/>
                </a:solidFill>
                <a:ea typeface="Times New Roman"/>
              </a:rPr>
              <a:t>	Индивидуальная </a:t>
            </a:r>
            <a:r>
              <a:rPr lang="ru-RU" dirty="0" smtClean="0">
                <a:solidFill>
                  <a:srgbClr val="000000"/>
                </a:solidFill>
                <a:ea typeface="Times New Roman"/>
              </a:rPr>
              <a:t>профилактическая работа в отношении несовершеннолетних, их родителей или иных законных представителей проводится в сроки, необходимые для оказания социальной и иной помощи несовершеннолетним, или до устранения причин и условий, способствовавших безнадзорности, беспризорности, правонарушениям или антиобщественным действиям несовершеннолетних, или достижения ими возраста восемнадцати лет, или наступления других обстоятельств, предусмотренных законодательством Российской Федерации.</a:t>
            </a:r>
            <a:endParaRPr lang="ru-RU" dirty="0" smtClean="0">
              <a:ea typeface="Times New Roman"/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94" y="274638"/>
            <a:ext cx="86868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Статья 14. Органы управления образованием и образовательные учреждения</a:t>
            </a:r>
            <a:br>
              <a:rPr lang="ru-RU" sz="3200" dirty="0" smtClean="0">
                <a:solidFill>
                  <a:srgbClr val="002060"/>
                </a:solidFill>
                <a:latin typeface="Times New Roman"/>
                <a:ea typeface="Times New Roman"/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8929718" cy="5715016"/>
          </a:xfrm>
        </p:spPr>
        <p:txBody>
          <a:bodyPr>
            <a:normAutofit fontScale="77500" lnSpcReduction="20000"/>
          </a:bodyPr>
          <a:lstStyle/>
          <a:p>
            <a:pPr indent="342900" algn="just"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ea typeface="Times New Roman"/>
              </a:rPr>
              <a:t>1) оказывают </a:t>
            </a:r>
            <a:r>
              <a:rPr lang="ru-RU" dirty="0" smtClean="0">
                <a:solidFill>
                  <a:srgbClr val="000000"/>
                </a:solidFill>
                <a:ea typeface="Times New Roman"/>
              </a:rPr>
              <a:t>социально-психологическую и педагогическую помощь несовершеннолетним, имеющим отклонения в развитии или поведении либо проблемы в обучении;</a:t>
            </a:r>
            <a:endParaRPr lang="ru-RU" dirty="0" smtClean="0">
              <a:ea typeface="Times New Roman"/>
            </a:endParaRPr>
          </a:p>
          <a:p>
            <a:pPr indent="342900" algn="just"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ea typeface="Times New Roman"/>
              </a:rPr>
              <a:t>2) выявляют несовершеннолетних, находящихся в социально опасном положении, а также не посещающих или систематически пропускающих по неуважительным причинам занятия в образовательных учреждениях, принимают меры по их воспитанию и получению ими основного общего образования;</a:t>
            </a:r>
            <a:endParaRPr lang="ru-RU" dirty="0" smtClean="0">
              <a:ea typeface="Times New Roman"/>
            </a:endParaRPr>
          </a:p>
          <a:p>
            <a:pPr indent="342900" algn="just"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ea typeface="Times New Roman"/>
              </a:rPr>
              <a:t>3) выявляют семьи, находящиеся в социально опасном положении, и оказывают им помощь в обучении и воспитании детей;</a:t>
            </a:r>
            <a:endParaRPr lang="ru-RU" dirty="0" smtClean="0">
              <a:ea typeface="Times New Roman"/>
            </a:endParaRPr>
          </a:p>
          <a:p>
            <a:pPr indent="342900" algn="just"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ea typeface="Times New Roman"/>
              </a:rPr>
              <a:t>4) обеспечивают организацию в образовательных учреждениях общедоступных спортивных секций, технических и иных кружков, клубов и привлечение к участию в них несовершеннолетних;</a:t>
            </a:r>
            <a:endParaRPr lang="ru-RU" dirty="0" smtClean="0">
              <a:ea typeface="Times New Roman"/>
            </a:endParaRPr>
          </a:p>
          <a:p>
            <a:pPr indent="342900" algn="just"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ea typeface="Times New Roman"/>
              </a:rPr>
              <a:t>5) осуществляют меры по реализации программ и методик, направленных на формирование законопослушного поведения несовершеннолетних.</a:t>
            </a:r>
            <a:endParaRPr lang="ru-RU" dirty="0" smtClean="0">
              <a:ea typeface="Times New Roman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0">
      <a:dk1>
        <a:srgbClr val="FFC000"/>
      </a:dk1>
      <a:lt1>
        <a:srgbClr val="1F1E00"/>
      </a:lt1>
      <a:dk2>
        <a:srgbClr val="CC9B00"/>
      </a:dk2>
      <a:lt2>
        <a:srgbClr val="EBEFE6"/>
      </a:lt2>
      <a:accent1>
        <a:srgbClr val="3D3513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49</TotalTime>
  <Words>1089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             ФЕДЕРАЛЬНЫЙ ЗАКОН  №120-ФЗ ОБ ОСНОВАХ СИСТЕМЫ ПРОФИЛАКТИКИ БЕЗНАДЗОРНОСТИ И ПРАВОНАРУШЕНИЙ НЕСОВЕРШЕННОЛЕТНИХ</vt:lpstr>
      <vt:lpstr>Основные понятия:</vt:lpstr>
      <vt:lpstr>Слайд 3</vt:lpstr>
      <vt:lpstr>Основные задачи </vt:lpstr>
      <vt:lpstr>Категории лиц, в отношении которых проводится индивидуальная профилактическая работа</vt:lpstr>
      <vt:lpstr>Категории лиц, в отношении которых проводится индивидуальная профилактическая работа</vt:lpstr>
      <vt:lpstr>Основания проведения индивидуальной профилактической работы</vt:lpstr>
      <vt:lpstr>Сроки проведения индивидуальной профилактической работы </vt:lpstr>
      <vt:lpstr>Статья 14. Органы управления образованием и образовательные учреждения </vt:lpstr>
      <vt:lpstr>Слайд 10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ЗАКОН  №120-ФЗ ОБ ОСНОВАХ СИСТЕМЫ ПРОФИЛАКТИКИ БЕЗНАДЗОРНОСТИ И ПРАВОНАРУШЕНИЙ НЕСОВЕРШЕННОЛЕТНИХ</dc:title>
  <dc:creator>Admin</dc:creator>
  <cp:lastModifiedBy>Admin</cp:lastModifiedBy>
  <cp:revision>8</cp:revision>
  <dcterms:created xsi:type="dcterms:W3CDTF">2014-04-02T16:57:07Z</dcterms:created>
  <dcterms:modified xsi:type="dcterms:W3CDTF">2014-04-02T17:46:18Z</dcterms:modified>
</cp:coreProperties>
</file>